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4" r:id="rId5"/>
    <p:sldId id="272" r:id="rId6"/>
    <p:sldId id="267" r:id="rId7"/>
    <p:sldId id="261" r:id="rId8"/>
    <p:sldId id="26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38" d="100"/>
          <a:sy n="138" d="100"/>
        </p:scale>
        <p:origin x="246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E0547-3D28-441A-814D-446EFC9969F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/>
              <a:t>Uredite slog naslova matrice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noProof="0"/>
              <a:t>Uredite slog podnaslova matrice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AC2145-99E2-4AA1-BF70-A77D53C9B9A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C872-765D-45CE-A258-46AF4A2CC06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9318-82AE-4FCF-AAA0-C290DDD4DDD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  <a:alpha val="71000"/>
            </a:schemeClr>
          </a:solidFill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1pPr>
            <a:lvl2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2pPr>
            <a:lvl3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3pPr>
            <a:lvl4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4pPr>
            <a:lvl5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BC71-AF7A-4FCB-BA55-449F4523369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31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0A42-ADF0-4DA9-94D6-E67D283D985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5F4C-D557-44F8-BF32-963D6B2E5E4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4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978F-FCA4-47AD-8773-C5B9809264C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36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7B43-9345-4904-88F1-883D82F679A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1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7F15-078C-4B90-889F-FFD87A5C86E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6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6059-6292-4635-824A-043AE7618B7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53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487B-92D5-44C6-B28B-D01034B8B22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1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A10448-B0F6-4236-8DE6-5FFB73EFB43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vv.um.si/wp-content/uploads/2017/11/NavodilaFVV_Izdelava_zakljucnega_dela.pdf" TargetMode="External"/><Relationship Id="rId2" Type="http://schemas.openxmlformats.org/officeDocument/2006/relationships/hyperlink" Target="https://www.fvv.um.si/files/fvv/userfiles/dokumenti/Obrazci/Diplomiranje/NavodilaFVV_Izdelava_zakljucnega_del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s://www.fvv.um.si/wp-content/uploads/2017/11/PrilogaA_Citiranje_in_navajanje_uporabljenih_virov_AP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7089" y="2276872"/>
            <a:ext cx="7313612" cy="990600"/>
          </a:xfrm>
        </p:spPr>
        <p:txBody>
          <a:bodyPr/>
          <a:lstStyle/>
          <a:p>
            <a:pPr algn="ctr"/>
            <a:r>
              <a:rPr lang="sl-SI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  <a:br>
              <a:rPr lang="sl-SI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</a:br>
            <a:r>
              <a:rPr lang="sl-SI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PREDSTAVITEV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7089" y="3429000"/>
            <a:ext cx="7313612" cy="3429000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pPr algn="ctr"/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Katedra za kriminalistiko</a:t>
            </a:r>
          </a:p>
          <a:p>
            <a:pPr algn="just"/>
            <a:r>
              <a:rPr lang="sl-SI" sz="16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Mentorji: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Bojan Dobovšek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Katja Drobnič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izr. prof. dr. Danijela Frangež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izr. prof. dr. Tomaž Zupanc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doc. dr. Boštjan Slak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pred. spec. Andrej Gerjevič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pred. Robert Praček</a:t>
            </a:r>
          </a:p>
          <a:p>
            <a:pPr algn="just"/>
            <a:endParaRPr lang="sl-SI" sz="1600" dirty="0">
              <a:solidFill>
                <a:schemeClr val="accent6">
                  <a:lumMod val="7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95" y="-210202"/>
            <a:ext cx="3996098" cy="32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59965" y="23488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Hvala za vašo pozornost. </a:t>
            </a:r>
          </a:p>
        </p:txBody>
      </p:sp>
    </p:spTree>
    <p:extLst>
      <p:ext uri="{BB962C8B-B14F-4D97-AF65-F5344CB8AC3E}">
        <p14:creationId xmlns:p14="http://schemas.microsoft.com/office/powerpoint/2010/main" val="31828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Področja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421088"/>
          </a:xfrm>
        </p:spPr>
        <p:txBody>
          <a:bodyPr/>
          <a:lstStyle/>
          <a:p>
            <a:r>
              <a:rPr lang="sl-SI" dirty="0"/>
              <a:t>KRIMINALISTIKA</a:t>
            </a:r>
          </a:p>
          <a:p>
            <a:pPr lvl="1"/>
            <a:r>
              <a:rPr lang="sl-SI" dirty="0"/>
              <a:t>Kriminalistična taktika</a:t>
            </a:r>
          </a:p>
          <a:p>
            <a:pPr lvl="1"/>
            <a:r>
              <a:rPr lang="sl-SI" dirty="0"/>
              <a:t>Kriminalistična tehnika</a:t>
            </a:r>
          </a:p>
          <a:p>
            <a:pPr lvl="1"/>
            <a:r>
              <a:rPr lang="sl-SI" dirty="0"/>
              <a:t>Kriminalistična metodika</a:t>
            </a:r>
          </a:p>
          <a:p>
            <a:pPr lvl="1"/>
            <a:r>
              <a:rPr lang="sl-SI" dirty="0" err="1"/>
              <a:t>Kriminalističnoobveščevalna</a:t>
            </a:r>
            <a:r>
              <a:rPr lang="sl-SI" dirty="0"/>
              <a:t> dejavnost</a:t>
            </a:r>
          </a:p>
          <a:p>
            <a:pPr lvl="1"/>
            <a:r>
              <a:rPr lang="sl-SI" dirty="0"/>
              <a:t>Kriminalistična strategija</a:t>
            </a:r>
          </a:p>
          <a:p>
            <a:pPr lvl="1"/>
            <a:r>
              <a:rPr lang="sl-SI" dirty="0"/>
              <a:t>Organizirana kriminaliteta</a:t>
            </a:r>
          </a:p>
          <a:p>
            <a:pPr lvl="1"/>
            <a:r>
              <a:rPr lang="sl-SI" dirty="0"/>
              <a:t>Transnacionalna kriminaliteta</a:t>
            </a:r>
          </a:p>
          <a:p>
            <a:pPr lvl="1"/>
            <a:r>
              <a:rPr lang="sl-SI" dirty="0"/>
              <a:t>Gospodarska kriminaliteta</a:t>
            </a:r>
          </a:p>
          <a:p>
            <a:pPr lvl="1"/>
            <a:r>
              <a:rPr lang="sl-SI" dirty="0"/>
              <a:t>Kriminaliteta belih ovratnikov</a:t>
            </a:r>
          </a:p>
          <a:p>
            <a:r>
              <a:rPr lang="sl-SI" dirty="0"/>
              <a:t>FORENZIČNE ZNANOSTI</a:t>
            </a:r>
          </a:p>
          <a:p>
            <a:r>
              <a:rPr lang="sl-SI" dirty="0"/>
              <a:t>SODNA MEDICINA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309634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447800" y="4077072"/>
            <a:ext cx="7313613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240486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Priprava dispozicije</a:t>
            </a:r>
          </a:p>
          <a:p>
            <a:endParaRPr lang="sl-SI" dirty="0"/>
          </a:p>
          <a:p>
            <a:r>
              <a:rPr lang="sl-SI" dirty="0"/>
              <a:t>Izdelava zaključnega dela</a:t>
            </a:r>
          </a:p>
          <a:p>
            <a:endParaRPr lang="sl-SI" dirty="0"/>
          </a:p>
          <a:p>
            <a:r>
              <a:rPr lang="sl-SI" dirty="0"/>
              <a:t>NAVODILA:</a:t>
            </a:r>
          </a:p>
          <a:p>
            <a:pPr marL="457200" lvl="1" indent="0">
              <a:buNone/>
            </a:pPr>
            <a:endParaRPr lang="sl-SI" dirty="0">
              <a:hlinkClick r:id="rId2"/>
            </a:endParaRPr>
          </a:p>
          <a:p>
            <a:r>
              <a:rPr lang="sl-SI" dirty="0">
                <a:solidFill>
                  <a:schemeClr val="bg1"/>
                </a:solidFill>
                <a:hlinkClick r:id="rId3"/>
              </a:rPr>
              <a:t>NAVODILA ZA IZDELAVO ZAKLJUČNEGA DELA NA ŠTUDIJSKIH PROGRAMIH PRVE, DRUGE IN TRETJE STOPNJE FAKULTETE ZA VARNOSTNE VEDE UNIVERZE V MARIBORU</a:t>
            </a:r>
            <a:endParaRPr lang="sl-SI" dirty="0">
              <a:solidFill>
                <a:schemeClr val="bg1"/>
              </a:solidFill>
            </a:endParaRPr>
          </a:p>
          <a:p>
            <a:endParaRPr lang="sl-SI" dirty="0"/>
          </a:p>
          <a:p>
            <a:r>
              <a:rPr lang="sl-SI" dirty="0">
                <a:solidFill>
                  <a:schemeClr val="bg1"/>
                </a:solidFill>
                <a:hlinkClick r:id="rId4"/>
              </a:rPr>
              <a:t>PRILOGA A: Primeri citiranja in navajanja uporabljenih virov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9540"/>
            <a:ext cx="1431742" cy="23862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izdelave </a:t>
            </a:r>
            <a:r>
              <a:rPr lang="sl-SI"/>
              <a:t>in navodila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494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Dispozicija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565103"/>
          </a:xfrm>
        </p:spPr>
        <p:txBody>
          <a:bodyPr/>
          <a:lstStyle/>
          <a:p>
            <a:r>
              <a:rPr lang="sl-SI" dirty="0"/>
              <a:t>Načrt za izdelavo diplomskega/magistrskega dela</a:t>
            </a:r>
          </a:p>
          <a:p>
            <a:r>
              <a:rPr lang="sl-SI" dirty="0"/>
              <a:t>Pregled literature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800" dirty="0">
                <a:solidFill>
                  <a:schemeClr val="bg1"/>
                </a:solidFill>
              </a:rPr>
              <a:t>VSEBINA DISPOZICIJE</a:t>
            </a:r>
            <a:r>
              <a:rPr lang="sl-SI" sz="1800" dirty="0"/>
              <a:t>:</a:t>
            </a:r>
          </a:p>
          <a:p>
            <a:r>
              <a:rPr lang="sl-SI" sz="1800" dirty="0"/>
              <a:t>naslov teme v slovenskem in angleškem jeziku</a:t>
            </a:r>
          </a:p>
          <a:p>
            <a:r>
              <a:rPr lang="sl-SI" sz="1800" dirty="0"/>
              <a:t>osnovni podatki študenta/študentke</a:t>
            </a:r>
          </a:p>
          <a:p>
            <a:r>
              <a:rPr lang="sl-SI" sz="1800" dirty="0"/>
              <a:t>stopnja študija in program</a:t>
            </a:r>
          </a:p>
          <a:p>
            <a:r>
              <a:rPr lang="sl-SI" sz="1800" dirty="0"/>
              <a:t>opredelitev oz. opis problema, ki je predmet zaključnega dela </a:t>
            </a:r>
          </a:p>
          <a:p>
            <a:r>
              <a:rPr lang="sl-SI" sz="1800" dirty="0"/>
              <a:t>cilji in teze zaključnega dela </a:t>
            </a:r>
          </a:p>
          <a:p>
            <a:r>
              <a:rPr lang="sl-SI" sz="1800" dirty="0"/>
              <a:t>predpostavke in omejitve zaključnega dela </a:t>
            </a:r>
          </a:p>
          <a:p>
            <a:r>
              <a:rPr lang="sl-SI" sz="1800" dirty="0"/>
              <a:t>predvidene metode zaključnega  dela</a:t>
            </a:r>
          </a:p>
          <a:p>
            <a:r>
              <a:rPr lang="sl-SI" sz="1800" dirty="0"/>
              <a:t>predvideno strukturo poglavij (kazalo)</a:t>
            </a:r>
          </a:p>
          <a:p>
            <a:r>
              <a:rPr lang="sl-SI" sz="1800" dirty="0"/>
              <a:t>seznam predvidenih virov </a:t>
            </a:r>
            <a:r>
              <a:rPr lang="sl-SI" sz="1800" dirty="0">
                <a:solidFill>
                  <a:schemeClr val="bg1"/>
                </a:solidFill>
              </a:rPr>
              <a:t>(POMEMBNO: pravilno navedeni viri!)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84984"/>
            <a:ext cx="2581321" cy="41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Pravilno navajanje virov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493096"/>
          </a:xfrm>
        </p:spPr>
        <p:txBody>
          <a:bodyPr/>
          <a:lstStyle/>
          <a:p>
            <a:pPr algn="just"/>
            <a:r>
              <a:rPr lang="sl-SI" dirty="0" err="1"/>
              <a:t>APA</a:t>
            </a:r>
            <a:r>
              <a:rPr lang="sl-SI" dirty="0"/>
              <a:t> stil – navodila so predstavljena in s primeri ponazorjena v </a:t>
            </a:r>
            <a:r>
              <a:rPr lang="sl-SI" i="1" dirty="0"/>
              <a:t>PRILOGI A: Primeri citiranja in navajanja uporabljenih virov</a:t>
            </a:r>
            <a:r>
              <a:rPr lang="sl-SI" dirty="0"/>
              <a:t>, ki so objavljena na spletni strani FVV.</a:t>
            </a:r>
          </a:p>
          <a:p>
            <a:pPr marL="0" indent="0" algn="just">
              <a:buNone/>
            </a:pPr>
            <a:endParaRPr lang="sl-SI" sz="1800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Pomembno pravilno navajanje citatov </a:t>
            </a:r>
            <a:r>
              <a:rPr lang="sl-SI" dirty="0"/>
              <a:t>– direktne navedke je potrebno označiti z narekovaji, v oklepaju pa napisati avtorja, letnico in stran uporabljenega vira.</a:t>
            </a:r>
          </a:p>
          <a:p>
            <a:pPr algn="just"/>
            <a:endParaRPr lang="sl-SI" dirty="0"/>
          </a:p>
          <a:p>
            <a:pPr algn="just"/>
            <a:r>
              <a:rPr lang="sl-SI" dirty="0">
                <a:solidFill>
                  <a:schemeClr val="bg1"/>
                </a:solidFill>
              </a:rPr>
              <a:t>Direktni citati se navajajo izjemoma. </a:t>
            </a:r>
            <a:r>
              <a:rPr lang="sl-SI" dirty="0"/>
              <a:t>Večinoma se besedilo drugih avtorjev povzame, v oklepaju pa navedeta avtor in letnica. </a:t>
            </a:r>
          </a:p>
          <a:p>
            <a:pPr algn="just"/>
            <a:endParaRPr lang="sl-SI" dirty="0"/>
          </a:p>
          <a:p>
            <a:pPr algn="just"/>
            <a:r>
              <a:rPr lang="sl-SI" dirty="0">
                <a:solidFill>
                  <a:schemeClr val="bg1"/>
                </a:solidFill>
              </a:rPr>
              <a:t>POMEMBNO: </a:t>
            </a:r>
            <a:r>
              <a:rPr lang="sl-SI" dirty="0"/>
              <a:t>pošteno navajanje virov – </a:t>
            </a:r>
            <a:r>
              <a:rPr lang="sl-SI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PLAGIATI?!?</a:t>
            </a:r>
          </a:p>
        </p:txBody>
      </p:sp>
    </p:spTree>
    <p:extLst>
      <p:ext uri="{BB962C8B-B14F-4D97-AF65-F5344CB8AC3E}">
        <p14:creationId xmlns:p14="http://schemas.microsoft.com/office/powerpoint/2010/main" val="294542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</a:p>
        </p:txBody>
      </p:sp>
    </p:spTree>
    <p:extLst>
      <p:ext uri="{BB962C8B-B14F-4D97-AF65-F5344CB8AC3E}">
        <p14:creationId xmlns:p14="http://schemas.microsoft.com/office/powerpoint/2010/main" val="131695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Pisanje zaključnega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844824"/>
            <a:ext cx="7313613" cy="4133056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Teoretično/empirično zaključno delo</a:t>
            </a:r>
          </a:p>
          <a:p>
            <a:endParaRPr lang="sl-SI" dirty="0"/>
          </a:p>
          <a:p>
            <a:r>
              <a:rPr lang="sl-SI" dirty="0"/>
              <a:t>Pravilno citiranje in navajanje virov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u="sng" dirty="0">
                <a:solidFill>
                  <a:schemeClr val="accent3"/>
                </a:solidFill>
                <a:sym typeface="Wingdings" pitchFamily="2" charset="2"/>
              </a:rPr>
              <a:t>plagiat?</a:t>
            </a:r>
          </a:p>
          <a:p>
            <a:endParaRPr lang="sl-SI" dirty="0">
              <a:solidFill>
                <a:srgbClr val="FF00FF"/>
              </a:solidFill>
              <a:sym typeface="Wingdings" pitchFamily="2" charset="2"/>
            </a:endParaRPr>
          </a:p>
          <a:p>
            <a:r>
              <a:rPr lang="sl-SI" dirty="0">
                <a:sym typeface="Wingdings" pitchFamily="2" charset="2"/>
              </a:rPr>
              <a:t>Sodelovanje z mentorjem/somentorjem</a:t>
            </a:r>
            <a:endParaRPr lang="sl-SI" dirty="0"/>
          </a:p>
          <a:p>
            <a:endParaRPr lang="sl-SI" dirty="0"/>
          </a:p>
          <a:p>
            <a:r>
              <a:rPr lang="sl-SI" dirty="0"/>
              <a:t>Upoštevanje navodil za izdelavo in oblikovanje zaključnega dela</a:t>
            </a:r>
          </a:p>
          <a:p>
            <a:endParaRPr lang="sl-SI" dirty="0"/>
          </a:p>
          <a:p>
            <a:r>
              <a:rPr lang="sl-SI" dirty="0"/>
              <a:t>Viri in literatura – </a:t>
            </a:r>
            <a:r>
              <a:rPr lang="sl-SI" dirty="0">
                <a:solidFill>
                  <a:schemeClr val="bg1"/>
                </a:solidFill>
              </a:rPr>
              <a:t>zadnje poglavje v zaključnem delu, ki ni oštevilčeno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821261" cy="3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Zagovor zaključnega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3773016"/>
          </a:xfrm>
        </p:spPr>
        <p:txBody>
          <a:bodyPr/>
          <a:lstStyle/>
          <a:p>
            <a:r>
              <a:rPr lang="sl-SI" dirty="0"/>
              <a:t>Kratka predstavitev glavnih ugotovitev zaključnega dela (</a:t>
            </a:r>
            <a:r>
              <a:rPr lang="sl-SI" dirty="0" err="1"/>
              <a:t>PPT</a:t>
            </a:r>
            <a:r>
              <a:rPr lang="sl-SI" dirty="0"/>
              <a:t>)</a:t>
            </a:r>
          </a:p>
          <a:p>
            <a:r>
              <a:rPr lang="sl-SI" dirty="0"/>
              <a:t>Časovna omejitev: do največ 10 minut</a:t>
            </a:r>
          </a:p>
          <a:p>
            <a:endParaRPr lang="sl-SI" dirty="0"/>
          </a:p>
          <a:p>
            <a:r>
              <a:rPr lang="sl-SI" dirty="0"/>
              <a:t>Vprašanja komisije in diskusija </a:t>
            </a:r>
          </a:p>
          <a:p>
            <a:endParaRPr lang="sl-SI" dirty="0"/>
          </a:p>
          <a:p>
            <a:r>
              <a:rPr lang="sl-SI" dirty="0"/>
              <a:t>Razprava komisije o oceni</a:t>
            </a:r>
          </a:p>
          <a:p>
            <a:endParaRPr lang="sl-SI" dirty="0"/>
          </a:p>
          <a:p>
            <a:r>
              <a:rPr lang="sl-SI" dirty="0"/>
              <a:t>Razglasitev uspešnosti zagovora in ocene</a:t>
            </a:r>
          </a:p>
          <a:p>
            <a:endParaRPr lang="sl-SI" dirty="0"/>
          </a:p>
          <a:p>
            <a:r>
              <a:rPr lang="sl-SI" dirty="0"/>
              <a:t>Trajanje zagovora: 30 minut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1600200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Mentorstvo in izbor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1108719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Predstavitev posameznih mentorjev in njihovega načina izbora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4" y="3717032"/>
            <a:ext cx="4057803" cy="28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7410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 close-up design template">
  <a:themeElements>
    <a:clrScheme name="WritingDesig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226</TotalTime>
  <Words>373</Words>
  <Application>Microsoft Office PowerPoint</Application>
  <PresentationFormat>Diaprojekcija na zaslonu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Segoe UI</vt:lpstr>
      <vt:lpstr>Segoe UI Light</vt:lpstr>
      <vt:lpstr>Writing close-up design template</vt:lpstr>
      <vt:lpstr>Izdelava zaključnega dela PREDSTAVITEV</vt:lpstr>
      <vt:lpstr>Področja</vt:lpstr>
      <vt:lpstr>Postopek izdelave in navodila</vt:lpstr>
      <vt:lpstr>Dispozicija</vt:lpstr>
      <vt:lpstr>Pravilno navajanje virov</vt:lpstr>
      <vt:lpstr>Izdelava zaključnega dela</vt:lpstr>
      <vt:lpstr>Pisanje zaključnega dela</vt:lpstr>
      <vt:lpstr>Zagovor zaključnega dela</vt:lpstr>
      <vt:lpstr>Mentorstvo in izbor</vt:lpstr>
      <vt:lpstr>PowerPointova predstavitev</vt:lpstr>
    </vt:vector>
  </TitlesOfParts>
  <Company>FVV 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Frangež Danijela</dc:creator>
  <cp:lastModifiedBy>Danijela Frangež</cp:lastModifiedBy>
  <cp:revision>60</cp:revision>
  <dcterms:created xsi:type="dcterms:W3CDTF">2014-02-04T13:56:28Z</dcterms:created>
  <dcterms:modified xsi:type="dcterms:W3CDTF">2020-11-15T20:20:06Z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TC011594371060</vt:lpwstr>
  </property>
</Properties>
</file>